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1A1E3-1FC3-49C6-854E-EF6DBE3156F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7D84-B166-47DF-B396-F68F81B6E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1A1E3-1FC3-49C6-854E-EF6DBE3156F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7D84-B166-47DF-B396-F68F81B6E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1A1E3-1FC3-49C6-854E-EF6DBE3156F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7D84-B166-47DF-B396-F68F81B6E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1A1E3-1FC3-49C6-854E-EF6DBE3156F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7D84-B166-47DF-B396-F68F81B6E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1A1E3-1FC3-49C6-854E-EF6DBE3156F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7D84-B166-47DF-B396-F68F81B6E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1A1E3-1FC3-49C6-854E-EF6DBE3156F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7D84-B166-47DF-B396-F68F81B6E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1A1E3-1FC3-49C6-854E-EF6DBE3156F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7D84-B166-47DF-B396-F68F81B6E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1A1E3-1FC3-49C6-854E-EF6DBE3156F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7D84-B166-47DF-B396-F68F81B6E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1A1E3-1FC3-49C6-854E-EF6DBE3156F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7D84-B166-47DF-B396-F68F81B6E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1A1E3-1FC3-49C6-854E-EF6DBE3156F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7D84-B166-47DF-B396-F68F81B6E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1A1E3-1FC3-49C6-854E-EF6DBE3156F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7D84-B166-47DF-B396-F68F81B6E21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1A1E3-1FC3-49C6-854E-EF6DBE3156FE}" type="datetimeFigureOut">
              <a:rPr lang="ru-RU" smtClean="0"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57D84-B166-47DF-B396-F68F81B6E21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52400"/>
            <a:ext cx="8991600" cy="1219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  <a:t/>
            </a:r>
            <a:b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4000" b="1" i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Математическая статистика</a:t>
            </a:r>
            <a:br>
              <a:rPr lang="ru-RU" sz="4000" b="1" i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</a:br>
            <a:r>
              <a:rPr lang="ru-RU" sz="32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3200" b="1" i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Глава 1. Анализ вариационных рядов.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295400"/>
            <a:ext cx="8991600" cy="5562600"/>
          </a:xfrm>
        </p:spPr>
        <p:txBody>
          <a:bodyPr/>
          <a:lstStyle/>
          <a:p>
            <a:pPr eaLnBrk="1" hangingPunct="1"/>
            <a:r>
              <a:rPr lang="ru-RU" sz="2800" b="1" i="1" dirty="0" smtClean="0">
                <a:solidFill>
                  <a:srgbClr val="009900"/>
                </a:solidFill>
                <a:latin typeface="Book Antiqua" pitchFamily="18" charset="0"/>
              </a:rPr>
              <a:t>§1. 	Предмет и задачи математической статистики.</a:t>
            </a:r>
            <a:endParaRPr lang="en-US" sz="2800" b="1" i="1" dirty="0" smtClean="0">
              <a:solidFill>
                <a:srgbClr val="009900"/>
              </a:solidFill>
              <a:latin typeface="Book Antiqua" pitchFamily="18" charset="0"/>
            </a:endParaRPr>
          </a:p>
          <a:p>
            <a:pPr algn="just" eaLnBrk="1" hangingPunct="1"/>
            <a:r>
              <a:rPr lang="ru-RU" sz="2800" b="1" i="1" dirty="0" smtClean="0">
                <a:latin typeface="Book Antiqua" pitchFamily="18" charset="0"/>
              </a:rPr>
              <a:t> </a:t>
            </a:r>
            <a:r>
              <a:rPr lang="en-US" sz="2800" b="1" i="1" dirty="0" smtClean="0">
                <a:latin typeface="Book Antiqua" pitchFamily="18" charset="0"/>
              </a:rPr>
              <a:t>       </a:t>
            </a:r>
            <a:r>
              <a:rPr lang="ru-RU" sz="2800" b="1" i="1" dirty="0" smtClean="0">
                <a:latin typeface="Book Antiqua" pitchFamily="18" charset="0"/>
              </a:rPr>
              <a:t>Математическая статистика используется в различных областях знаний: в экономике, опытном деле, земледелии, животноводстве и т.д., т. е. там, где для изучения процессов и явлений недостаточно только качественной характеристики. Чтобы глубоко познать сущность процессов, необходимы количественные характеристики в виде измерений, наблюдений с их последующим анализом, </a:t>
            </a:r>
            <a:r>
              <a:rPr lang="ru-RU" sz="2800" b="1" i="1" dirty="0" err="1" smtClean="0">
                <a:latin typeface="Book Antiqua" pitchFamily="18" charset="0"/>
              </a:rPr>
              <a:t>обоб-щением</a:t>
            </a:r>
            <a:r>
              <a:rPr lang="ru-RU" sz="2800" b="1" i="1" dirty="0" smtClean="0">
                <a:latin typeface="Book Antiqua" pitchFamily="18" charset="0"/>
              </a:rPr>
              <a:t> и выводами.</a:t>
            </a:r>
          </a:p>
          <a:p>
            <a:pPr algn="just" eaLnBrk="1" hangingPunct="1"/>
            <a:endParaRPr lang="ru-RU" sz="2800" dirty="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  <a:t/>
            </a:r>
            <a:b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4000" b="1" i="1" smtClean="0">
                <a:solidFill>
                  <a:srgbClr val="FF0000"/>
                </a:solidFill>
                <a:latin typeface="Book Antiqua" pitchFamily="18" charset="0"/>
              </a:rPr>
              <a:t>Математическая статистика</a:t>
            </a:r>
            <a:br>
              <a:rPr lang="ru-RU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3200" smtClean="0"/>
              <a:t> </a:t>
            </a:r>
            <a:r>
              <a:rPr lang="ru-RU" sz="3200" b="1" i="1" smtClean="0">
                <a:solidFill>
                  <a:srgbClr val="0000FF"/>
                </a:solidFill>
                <a:latin typeface="Book Antiqua" pitchFamily="18" charset="0"/>
              </a:rPr>
              <a:t>Глава 1. Анализ вариационных рядов.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295400"/>
            <a:ext cx="8991600" cy="5562600"/>
          </a:xfrm>
        </p:spPr>
        <p:txBody>
          <a:bodyPr/>
          <a:lstStyle/>
          <a:p>
            <a:pPr eaLnBrk="1" hangingPunct="1"/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§1. 	Предмет и задачи математической статистики.</a:t>
            </a:r>
            <a:endParaRPr lang="en-US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algn="just" eaLnBrk="1" hangingPunct="1"/>
            <a:r>
              <a:rPr lang="ru-RU" sz="2800" b="1" i="1" smtClean="0">
                <a:solidFill>
                  <a:srgbClr val="FF0000"/>
                </a:solidFill>
                <a:latin typeface="Book Antiqua" pitchFamily="18" charset="0"/>
              </a:rPr>
              <a:t>Определение 1.</a:t>
            </a:r>
            <a:r>
              <a:rPr lang="ru-RU" sz="2800" smtClean="0">
                <a:latin typeface="Book Antiqua" pitchFamily="18" charset="0"/>
              </a:rPr>
              <a:t>	 </a:t>
            </a:r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Математическая статистика </a:t>
            </a:r>
            <a:r>
              <a:rPr lang="ru-RU" sz="2800" b="1" i="1" smtClean="0">
                <a:latin typeface="Book Antiqua" pitchFamily="18" charset="0"/>
              </a:rPr>
              <a:t>– это наука, занимающаяся разработкой методов сбора, регистрации и обработки результатов наблюдений (измерений) с целью познания закономерностей случайных массовых явлений.</a:t>
            </a:r>
          </a:p>
          <a:p>
            <a:pPr algn="just" eaLnBrk="1" hangingPunct="1"/>
            <a:endParaRPr lang="ru-RU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eaLnBrk="1" hangingPunct="1"/>
            <a:endParaRPr lang="ru-RU" sz="280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  <a:t/>
            </a:r>
            <a:b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4000" b="1" i="1" smtClean="0">
                <a:solidFill>
                  <a:srgbClr val="FF0000"/>
                </a:solidFill>
                <a:latin typeface="Book Antiqua" pitchFamily="18" charset="0"/>
              </a:rPr>
              <a:t>Математическая статистика</a:t>
            </a:r>
            <a:br>
              <a:rPr lang="ru-RU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3200" smtClean="0"/>
              <a:t> </a:t>
            </a:r>
            <a:r>
              <a:rPr lang="ru-RU" sz="3200" b="1" i="1" smtClean="0">
                <a:solidFill>
                  <a:srgbClr val="0000FF"/>
                </a:solidFill>
                <a:latin typeface="Book Antiqua" pitchFamily="18" charset="0"/>
              </a:rPr>
              <a:t>Глава 1. Анализ вариационных рядов.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295400"/>
            <a:ext cx="8991600" cy="5562600"/>
          </a:xfrm>
        </p:spPr>
        <p:txBody>
          <a:bodyPr/>
          <a:lstStyle/>
          <a:p>
            <a:pPr eaLnBrk="1" hangingPunct="1"/>
            <a:r>
              <a:rPr lang="ru-RU" b="1" i="1" smtClean="0">
                <a:solidFill>
                  <a:srgbClr val="009900"/>
                </a:solidFill>
                <a:latin typeface="Book Antiqua" pitchFamily="18" charset="0"/>
              </a:rPr>
              <a:t>§1. 	Предмет и задачи математической статистики.</a:t>
            </a:r>
            <a:endParaRPr lang="en-US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2800" b="1" i="1" smtClean="0">
                <a:latin typeface="Book Antiqua" pitchFamily="18" charset="0"/>
              </a:rPr>
              <a:t>       </a:t>
            </a:r>
            <a:r>
              <a:rPr lang="ru-RU" sz="2800" b="1" i="1" smtClean="0">
                <a:latin typeface="Book Antiqua" pitchFamily="18" charset="0"/>
              </a:rPr>
              <a:t>Результаты измерений (наблюдений) называют статистическими данными. В зависимости от поставленной цели все задачи математической статистики могут быть сформулированы в различных формах, среди которых типичными являются: </a:t>
            </a:r>
          </a:p>
          <a:p>
            <a:pPr eaLnBrk="1" hangingPunct="1"/>
            <a:endParaRPr lang="ru-RU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eaLnBrk="1" hangingPunct="1"/>
            <a:endParaRPr lang="ru-RU" sz="280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  <a:t/>
            </a:r>
            <a:b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4000" b="1" i="1" smtClean="0">
                <a:solidFill>
                  <a:srgbClr val="FF0000"/>
                </a:solidFill>
                <a:latin typeface="Book Antiqua" pitchFamily="18" charset="0"/>
              </a:rPr>
              <a:t>Математическая статистика</a:t>
            </a:r>
            <a:br>
              <a:rPr lang="ru-RU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3200" smtClean="0"/>
              <a:t> </a:t>
            </a:r>
            <a:r>
              <a:rPr lang="ru-RU" sz="3200" b="1" i="1" smtClean="0">
                <a:solidFill>
                  <a:srgbClr val="0000FF"/>
                </a:solidFill>
                <a:latin typeface="Book Antiqua" pitchFamily="18" charset="0"/>
              </a:rPr>
              <a:t>Глава 1. Анализ вариационных рядов.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295400"/>
            <a:ext cx="8991600" cy="5562600"/>
          </a:xfrm>
        </p:spPr>
        <p:txBody>
          <a:bodyPr/>
          <a:lstStyle/>
          <a:p>
            <a:pPr eaLnBrk="1" hangingPunct="1"/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§1. 	Предмет и задачи математической статистики.</a:t>
            </a:r>
            <a:endParaRPr lang="en-US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ru-RU" sz="2800" b="1" i="1" smtClean="0">
                <a:latin typeface="Book Antiqua" pitchFamily="18" charset="0"/>
              </a:rPr>
              <a:t>1) приближенное определение неизвестного закона распределения случайной величины;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800" b="1" i="1" smtClean="0">
                <a:latin typeface="Book Antiqua" pitchFamily="18" charset="0"/>
              </a:rPr>
              <a:t>2) приближенное определение неизвестных параметров распределения, т.е. их статистические оценки;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800" b="1" i="1" smtClean="0">
                <a:latin typeface="Book Antiqua" pitchFamily="18" charset="0"/>
              </a:rPr>
              <a:t>3) проверка правдоподобия гипотез о распределении.</a:t>
            </a:r>
            <a:endParaRPr lang="en-US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eaLnBrk="1" hangingPunct="1"/>
            <a:endParaRPr lang="en-US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eaLnBrk="1" hangingPunct="1"/>
            <a:endParaRPr lang="ru-RU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eaLnBrk="1" hangingPunct="1"/>
            <a:endParaRPr lang="ru-RU" sz="280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  <a:t/>
            </a:r>
            <a:b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4000" b="1" i="1" smtClean="0">
                <a:solidFill>
                  <a:srgbClr val="FF0000"/>
                </a:solidFill>
                <a:latin typeface="Book Antiqua" pitchFamily="18" charset="0"/>
              </a:rPr>
              <a:t>Математическая статистика</a:t>
            </a:r>
            <a:br>
              <a:rPr lang="ru-RU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3200" smtClean="0"/>
              <a:t> </a:t>
            </a:r>
            <a:r>
              <a:rPr lang="ru-RU" sz="3200" b="1" i="1" smtClean="0">
                <a:solidFill>
                  <a:srgbClr val="0000FF"/>
                </a:solidFill>
                <a:latin typeface="Book Antiqua" pitchFamily="18" charset="0"/>
              </a:rPr>
              <a:t>Глава 1. Анализ вариационных рядов.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 eaLnBrk="1" hangingPunct="1"/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§1. 	Предмет и задачи математической статистики.</a:t>
            </a:r>
            <a:endParaRPr lang="en-US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algn="just" eaLnBrk="1" hangingPunct="1"/>
            <a:r>
              <a:rPr lang="ru-RU" sz="2800" b="1" i="1" smtClean="0">
                <a:solidFill>
                  <a:srgbClr val="FF0000"/>
                </a:solidFill>
                <a:latin typeface="Book Antiqua" pitchFamily="18" charset="0"/>
              </a:rPr>
              <a:t>Определение 2.</a:t>
            </a:r>
            <a:r>
              <a:rPr lang="ru-RU" sz="2800" b="1" i="1" smtClean="0">
                <a:latin typeface="Book Antiqua" pitchFamily="18" charset="0"/>
              </a:rPr>
              <a:t>	 Вся исследуемая совокупность однородных объектов называется генеральной совокупностью.</a:t>
            </a:r>
          </a:p>
          <a:p>
            <a:pPr algn="just" eaLnBrk="1" hangingPunct="1"/>
            <a:r>
              <a:rPr lang="ru-RU" sz="2800" b="1" i="1" smtClean="0">
                <a:latin typeface="Book Antiqua" pitchFamily="18" charset="0"/>
              </a:rPr>
              <a:t>            Если предположить, что над всеми объектами проведено наблюдение (измерение), то результаты можно рассматривать как значения случайной величины с функцией распределения </a:t>
            </a:r>
            <a:r>
              <a:rPr lang="en-US" sz="2800" b="1" i="1" smtClean="0">
                <a:solidFill>
                  <a:srgbClr val="009900"/>
                </a:solidFill>
                <a:latin typeface="Book Antiqua" pitchFamily="18" charset="0"/>
              </a:rPr>
              <a:t>F(x).</a:t>
            </a:r>
          </a:p>
          <a:p>
            <a:pPr algn="just" eaLnBrk="1" hangingPunct="1"/>
            <a:endParaRPr lang="en-US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eaLnBrk="1" hangingPunct="1"/>
            <a:endParaRPr lang="ru-RU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eaLnBrk="1" hangingPunct="1"/>
            <a:endParaRPr lang="ru-RU" sz="280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  <a:t/>
            </a:r>
            <a:b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4000" b="1" i="1" smtClean="0">
                <a:solidFill>
                  <a:srgbClr val="FF0000"/>
                </a:solidFill>
                <a:latin typeface="Book Antiqua" pitchFamily="18" charset="0"/>
              </a:rPr>
              <a:t>Математическая статистика</a:t>
            </a:r>
            <a:br>
              <a:rPr lang="ru-RU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3200" smtClean="0"/>
              <a:t> </a:t>
            </a:r>
            <a:r>
              <a:rPr lang="ru-RU" sz="3200" b="1" i="1" smtClean="0">
                <a:solidFill>
                  <a:srgbClr val="0000FF"/>
                </a:solidFill>
                <a:latin typeface="Book Antiqua" pitchFamily="18" charset="0"/>
              </a:rPr>
              <a:t>Глава 1. Анализ вариационных рядов.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295400"/>
            <a:ext cx="8991600" cy="5562600"/>
          </a:xfrm>
        </p:spPr>
        <p:txBody>
          <a:bodyPr/>
          <a:lstStyle/>
          <a:p>
            <a:pPr eaLnBrk="1" hangingPunct="1"/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§1. 	Предмет и задачи математической статистики.</a:t>
            </a:r>
            <a:endParaRPr lang="en-US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algn="just" eaLnBrk="1" hangingPunct="1"/>
            <a:r>
              <a:rPr lang="en-US" sz="2800" b="1" i="1" smtClean="0"/>
              <a:t> </a:t>
            </a:r>
            <a:r>
              <a:rPr lang="ru-RU" sz="2800" b="1" i="1" smtClean="0">
                <a:latin typeface="Book Antiqua" pitchFamily="18" charset="0"/>
              </a:rPr>
              <a:t>Как и в теории вероятностей, вероятность для всех значений </a:t>
            </a:r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Х</a:t>
            </a:r>
            <a:r>
              <a:rPr lang="ru-RU" sz="2800" b="1" i="1" smtClean="0">
                <a:latin typeface="Book Antiqua" pitchFamily="18" charset="0"/>
              </a:rPr>
              <a:t> в генеральной совокупности, меньших чем </a:t>
            </a:r>
            <a:r>
              <a:rPr lang="en-US" sz="2800" b="1" i="1" smtClean="0">
                <a:solidFill>
                  <a:srgbClr val="009900"/>
                </a:solidFill>
                <a:latin typeface="Book Antiqua" pitchFamily="18" charset="0"/>
              </a:rPr>
              <a:t>x</a:t>
            </a:r>
            <a:r>
              <a:rPr lang="en-US" sz="2800" b="1" i="1" baseline="-25000" smtClean="0">
                <a:solidFill>
                  <a:srgbClr val="009900"/>
                </a:solidFill>
                <a:latin typeface="Book Antiqua" pitchFamily="18" charset="0"/>
              </a:rPr>
              <a:t>0</a:t>
            </a:r>
            <a:r>
              <a:rPr lang="en-US" sz="2800" b="1" i="1" smtClean="0">
                <a:solidFill>
                  <a:srgbClr val="009900"/>
                </a:solidFill>
                <a:latin typeface="Book Antiqua" pitchFamily="18" charset="0"/>
              </a:rPr>
              <a:t> </a:t>
            </a:r>
            <a:r>
              <a:rPr lang="ru-RU" sz="2800" b="1" i="1" smtClean="0">
                <a:latin typeface="Book Antiqua" pitchFamily="18" charset="0"/>
              </a:rPr>
              <a:t>, равна </a:t>
            </a:r>
            <a:r>
              <a:rPr lang="en-US" sz="2800" b="1" i="1" smtClean="0">
                <a:solidFill>
                  <a:srgbClr val="009900"/>
                </a:solidFill>
                <a:latin typeface="Book Antiqua" pitchFamily="18" charset="0"/>
              </a:rPr>
              <a:t>F(x</a:t>
            </a:r>
            <a:r>
              <a:rPr lang="en-US" sz="2800" b="1" i="1" baseline="-25000" smtClean="0">
                <a:solidFill>
                  <a:srgbClr val="009900"/>
                </a:solidFill>
                <a:latin typeface="Book Antiqua" pitchFamily="18" charset="0"/>
              </a:rPr>
              <a:t>0</a:t>
            </a:r>
            <a:r>
              <a:rPr lang="en-US" sz="2800" b="1" i="1" smtClean="0">
                <a:solidFill>
                  <a:srgbClr val="009900"/>
                </a:solidFill>
                <a:latin typeface="Book Antiqua" pitchFamily="18" charset="0"/>
              </a:rPr>
              <a:t>).</a:t>
            </a:r>
          </a:p>
          <a:p>
            <a:pPr algn="just" eaLnBrk="1" hangingPunct="1"/>
            <a:endParaRPr lang="en-US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algn="just" eaLnBrk="1" hangingPunct="1"/>
            <a:endParaRPr lang="en-US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eaLnBrk="1" hangingPunct="1"/>
            <a:endParaRPr lang="ru-RU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eaLnBrk="1" hangingPunct="1"/>
            <a:endParaRPr lang="ru-RU" sz="2800" smtClean="0">
              <a:latin typeface="Book Antiqua" pitchFamily="18" charset="0"/>
            </a:endParaRPr>
          </a:p>
        </p:txBody>
      </p:sp>
      <p:graphicFrame>
        <p:nvGraphicFramePr>
          <p:cNvPr id="7172" name="Object 1"/>
          <p:cNvGraphicFramePr>
            <a:graphicFrameLocks noChangeAspect="1"/>
          </p:cNvGraphicFramePr>
          <p:nvPr/>
        </p:nvGraphicFramePr>
        <p:xfrm>
          <a:off x="2209800" y="3657600"/>
          <a:ext cx="5008563" cy="928688"/>
        </p:xfrm>
        <a:graphic>
          <a:graphicData uri="http://schemas.openxmlformats.org/presentationml/2006/ole">
            <p:oleObj spid="_x0000_s1026" name="Equation" r:id="rId3" imgW="1434477" imgH="266584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  <a:t/>
            </a:r>
            <a:b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4000" b="1" i="1" smtClean="0">
                <a:solidFill>
                  <a:srgbClr val="FF0000"/>
                </a:solidFill>
                <a:latin typeface="Book Antiqua" pitchFamily="18" charset="0"/>
              </a:rPr>
              <a:t>Математическая статистика</a:t>
            </a:r>
            <a:br>
              <a:rPr lang="ru-RU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3200" smtClean="0"/>
              <a:t> </a:t>
            </a:r>
            <a:r>
              <a:rPr lang="ru-RU" sz="3200" b="1" i="1" smtClean="0">
                <a:solidFill>
                  <a:srgbClr val="0000FF"/>
                </a:solidFill>
                <a:latin typeface="Book Antiqua" pitchFamily="18" charset="0"/>
              </a:rPr>
              <a:t>Глава 1. Анализ вариационных рядов.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295400"/>
            <a:ext cx="8991600" cy="5562600"/>
          </a:xfrm>
        </p:spPr>
        <p:txBody>
          <a:bodyPr/>
          <a:lstStyle/>
          <a:p>
            <a:pPr eaLnBrk="1" hangingPunct="1"/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§1. 	Предмет и задачи математической статистики.</a:t>
            </a:r>
            <a:endParaRPr lang="en-US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algn="just" eaLnBrk="1" hangingPunct="1"/>
            <a:r>
              <a:rPr lang="ru-RU" sz="2800" b="1" i="1" smtClean="0">
                <a:solidFill>
                  <a:srgbClr val="FF0000"/>
                </a:solidFill>
                <a:latin typeface="Book Antiqua" pitchFamily="18" charset="0"/>
              </a:rPr>
              <a:t>Определение 3.</a:t>
            </a:r>
            <a:r>
              <a:rPr lang="ru-RU" sz="2800" b="1" i="1" smtClean="0">
                <a:latin typeface="Book Antiqua" pitchFamily="18" charset="0"/>
              </a:rPr>
              <a:t>	 Множество из </a:t>
            </a:r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n</a:t>
            </a:r>
            <a:r>
              <a:rPr lang="ru-RU" sz="2800" b="1" i="1" smtClean="0">
                <a:latin typeface="Book Antiqua" pitchFamily="18" charset="0"/>
              </a:rPr>
              <a:t>- объектов, отоб</a:t>
            </a:r>
            <a:r>
              <a:rPr lang="en-US" sz="2800" b="1" i="1" smtClean="0">
                <a:latin typeface="Book Antiqua" pitchFamily="18" charset="0"/>
              </a:rPr>
              <a:t>-</a:t>
            </a:r>
            <a:r>
              <a:rPr lang="ru-RU" sz="2800" b="1" i="1" smtClean="0">
                <a:latin typeface="Book Antiqua" pitchFamily="18" charset="0"/>
              </a:rPr>
              <a:t>ранных случайным образом из генеральной совокупности, называется </a:t>
            </a:r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выборочной совокуп</a:t>
            </a:r>
            <a:r>
              <a:rPr lang="en-US" sz="2800" b="1" i="1" smtClean="0">
                <a:solidFill>
                  <a:srgbClr val="009900"/>
                </a:solidFill>
                <a:latin typeface="Book Antiqua" pitchFamily="18" charset="0"/>
              </a:rPr>
              <a:t>-</a:t>
            </a:r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ностью</a:t>
            </a:r>
            <a:r>
              <a:rPr lang="ru-RU" sz="2800" b="1" i="1" smtClean="0">
                <a:latin typeface="Book Antiqua" pitchFamily="18" charset="0"/>
              </a:rPr>
              <a:t> или </a:t>
            </a:r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выборкой</a:t>
            </a:r>
            <a:r>
              <a:rPr lang="ru-RU" sz="2800" b="1" i="1" smtClean="0">
                <a:latin typeface="Book Antiqua" pitchFamily="18" charset="0"/>
              </a:rPr>
              <a:t> (</a:t>
            </a:r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n</a:t>
            </a:r>
            <a:r>
              <a:rPr lang="ru-RU" sz="2800" b="1" i="1" smtClean="0">
                <a:latin typeface="Book Antiqua" pitchFamily="18" charset="0"/>
              </a:rPr>
              <a:t>- объем выборки).</a:t>
            </a:r>
          </a:p>
          <a:p>
            <a:pPr algn="just" eaLnBrk="1" hangingPunct="1"/>
            <a:r>
              <a:rPr lang="en-US" sz="2800" b="1" i="1" smtClean="0">
                <a:latin typeface="Book Antiqua" pitchFamily="18" charset="0"/>
              </a:rPr>
              <a:t>    </a:t>
            </a:r>
            <a:r>
              <a:rPr lang="ru-RU" sz="2800" b="1" i="1" smtClean="0">
                <a:latin typeface="Book Antiqua" pitchFamily="18" charset="0"/>
              </a:rPr>
              <a:t>Одним из основных способов сбора статис</a:t>
            </a:r>
            <a:r>
              <a:rPr lang="en-US" sz="2800" b="1" i="1" smtClean="0">
                <a:latin typeface="Book Antiqua" pitchFamily="18" charset="0"/>
              </a:rPr>
              <a:t>-</a:t>
            </a:r>
            <a:r>
              <a:rPr lang="ru-RU" sz="2800" b="1" i="1" smtClean="0">
                <a:latin typeface="Book Antiqua" pitchFamily="18" charset="0"/>
              </a:rPr>
              <a:t>тических данных является </a:t>
            </a:r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выборочный метод</a:t>
            </a:r>
            <a:r>
              <a:rPr lang="ru-RU" sz="2800" b="1" i="1" smtClean="0">
                <a:latin typeface="Book Antiqua" pitchFamily="18" charset="0"/>
              </a:rPr>
              <a:t>.</a:t>
            </a:r>
          </a:p>
          <a:p>
            <a:pPr algn="just" eaLnBrk="1" hangingPunct="1"/>
            <a:endParaRPr lang="en-US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eaLnBrk="1" hangingPunct="1"/>
            <a:endParaRPr lang="ru-RU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eaLnBrk="1" hangingPunct="1"/>
            <a:endParaRPr lang="ru-RU" sz="280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  <a:t/>
            </a:r>
            <a:b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4000" b="1" i="1" smtClean="0">
                <a:solidFill>
                  <a:srgbClr val="FF0000"/>
                </a:solidFill>
                <a:latin typeface="Book Antiqua" pitchFamily="18" charset="0"/>
              </a:rPr>
              <a:t>Математическая статистика</a:t>
            </a:r>
            <a:br>
              <a:rPr lang="ru-RU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3200" smtClean="0"/>
              <a:t> </a:t>
            </a:r>
            <a:r>
              <a:rPr lang="ru-RU" sz="3200" b="1" i="1" smtClean="0">
                <a:solidFill>
                  <a:srgbClr val="0000FF"/>
                </a:solidFill>
                <a:latin typeface="Book Antiqua" pitchFamily="18" charset="0"/>
              </a:rPr>
              <a:t>Глава 1. Анализ вариационных рядов.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295400"/>
            <a:ext cx="8991600" cy="5562600"/>
          </a:xfrm>
        </p:spPr>
        <p:txBody>
          <a:bodyPr/>
          <a:lstStyle/>
          <a:p>
            <a:pPr eaLnBrk="1" hangingPunct="1"/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§1. 	Предмет и задачи математической статистики.</a:t>
            </a:r>
            <a:endParaRPr lang="en-US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algn="just" eaLnBrk="1" hangingPunct="1"/>
            <a:r>
              <a:rPr lang="ru-RU" sz="2800" b="1" i="1" smtClean="0">
                <a:solidFill>
                  <a:srgbClr val="FF0000"/>
                </a:solidFill>
                <a:latin typeface="Book Antiqua" pitchFamily="18" charset="0"/>
              </a:rPr>
              <a:t>Определение 4.</a:t>
            </a:r>
            <a:r>
              <a:rPr lang="ru-RU" sz="2800" b="1" i="1" smtClean="0">
                <a:latin typeface="Book Antiqua" pitchFamily="18" charset="0"/>
              </a:rPr>
              <a:t>	 Метод, основанный на том, что по данным обследования выборки, выделенной из данной генеральной совокупности, делается заключение обо всей генеральной совокупности, называется </a:t>
            </a:r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выборочным методом.</a:t>
            </a:r>
            <a:endParaRPr lang="en-US" sz="2800" b="1" i="1" smtClean="0">
              <a:solidFill>
                <a:srgbClr val="009900"/>
              </a:solidFill>
              <a:latin typeface="Book Antiqua" pitchFamily="18" charset="0"/>
            </a:endParaRPr>
          </a:p>
          <a:p>
            <a:pPr algn="just" eaLnBrk="1" hangingPunct="1"/>
            <a:r>
              <a:rPr lang="ru-RU" sz="2800" b="1" i="1" smtClean="0">
                <a:solidFill>
                  <a:srgbClr val="FF0000"/>
                </a:solidFill>
                <a:latin typeface="Book Antiqua" pitchFamily="18" charset="0"/>
              </a:rPr>
              <a:t>Определение 5.</a:t>
            </a:r>
            <a:r>
              <a:rPr lang="ru-RU" sz="2800" b="1" i="1" smtClean="0">
                <a:latin typeface="Book Antiqua" pitchFamily="18" charset="0"/>
              </a:rPr>
              <a:t>	 Выборка называется </a:t>
            </a:r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репрезента</a:t>
            </a:r>
            <a:r>
              <a:rPr lang="en-US" sz="2800" b="1" i="1" smtClean="0">
                <a:solidFill>
                  <a:srgbClr val="009900"/>
                </a:solidFill>
                <a:latin typeface="Book Antiqua" pitchFamily="18" charset="0"/>
              </a:rPr>
              <a:t>-</a:t>
            </a:r>
            <a:r>
              <a:rPr lang="ru-RU" sz="2800" b="1" i="1" smtClean="0">
                <a:solidFill>
                  <a:srgbClr val="009900"/>
                </a:solidFill>
                <a:latin typeface="Book Antiqua" pitchFamily="18" charset="0"/>
              </a:rPr>
              <a:t>тивной</a:t>
            </a:r>
            <a:r>
              <a:rPr lang="ru-RU" sz="2800" b="1" i="1" smtClean="0">
                <a:latin typeface="Book Antiqua" pitchFamily="18" charset="0"/>
              </a:rPr>
              <a:t>, если каждый объект генеральной совокупности имеет одинаковую возможность попасть в выборку.</a:t>
            </a:r>
          </a:p>
          <a:p>
            <a:pPr eaLnBrk="1" hangingPunct="1"/>
            <a:endParaRPr lang="ru-RU" sz="280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  <a:t/>
            </a:r>
            <a:br>
              <a:rPr lang="en-US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4000" b="1" i="1" smtClean="0">
                <a:solidFill>
                  <a:srgbClr val="FF0000"/>
                </a:solidFill>
                <a:latin typeface="Book Antiqua" pitchFamily="18" charset="0"/>
              </a:rPr>
              <a:t>Математическая статистика</a:t>
            </a:r>
            <a:br>
              <a:rPr lang="ru-RU" sz="4000" b="1" i="1" smtClean="0">
                <a:solidFill>
                  <a:srgbClr val="FF0000"/>
                </a:solidFill>
                <a:latin typeface="Book Antiqua" pitchFamily="18" charset="0"/>
              </a:rPr>
            </a:br>
            <a:r>
              <a:rPr lang="ru-RU" sz="3200" smtClean="0"/>
              <a:t> </a:t>
            </a:r>
            <a:r>
              <a:rPr lang="ru-RU" sz="3200" b="1" i="1" smtClean="0">
                <a:solidFill>
                  <a:srgbClr val="0000FF"/>
                </a:solidFill>
                <a:latin typeface="Book Antiqua" pitchFamily="18" charset="0"/>
              </a:rPr>
              <a:t>Глава 1. Анализ вариационных рядов.</a:t>
            </a:r>
            <a:r>
              <a:rPr lang="ru-RU" sz="4000" smtClean="0"/>
              <a:t/>
            </a:r>
            <a:br>
              <a:rPr lang="ru-RU" sz="4000" smtClean="0"/>
            </a:br>
            <a:endParaRPr lang="ru-RU" sz="40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295400"/>
            <a:ext cx="8991600" cy="5562600"/>
          </a:xfrm>
        </p:spPr>
        <p:txBody>
          <a:bodyPr/>
          <a:lstStyle/>
          <a:p>
            <a:pPr eaLnBrk="1" hangingPunct="1"/>
            <a:r>
              <a:rPr lang="ru-RU" sz="2800" b="1" i="1" dirty="0" smtClean="0">
                <a:solidFill>
                  <a:srgbClr val="009900"/>
                </a:solidFill>
                <a:latin typeface="Book Antiqua" pitchFamily="18" charset="0"/>
              </a:rPr>
              <a:t>§1. 	Предмет и задачи математической статистики.</a:t>
            </a:r>
            <a:endParaRPr lang="en-US" sz="2800" b="1" i="1" dirty="0" smtClean="0">
              <a:solidFill>
                <a:srgbClr val="009900"/>
              </a:solidFill>
              <a:latin typeface="Book Antiqua" pitchFamily="18" charset="0"/>
            </a:endParaRPr>
          </a:p>
          <a:p>
            <a:pPr algn="just" eaLnBrk="1" hangingPunct="1"/>
            <a:r>
              <a:rPr lang="en-US" sz="2800" b="1" i="1" dirty="0" smtClean="0"/>
              <a:t>      </a:t>
            </a:r>
            <a:r>
              <a:rPr lang="ru-RU" sz="2800" b="1" i="1" dirty="0" smtClean="0">
                <a:latin typeface="Book Antiqua" pitchFamily="18" charset="0"/>
              </a:rPr>
              <a:t>В реальных социально - экономических системах нельзя проводить эксперименты, поэтому данные обычно представляют собой пассивные </a:t>
            </a:r>
            <a:r>
              <a:rPr lang="ru-RU" sz="2800" b="1" i="1" dirty="0" err="1" smtClean="0">
                <a:latin typeface="Book Antiqua" pitchFamily="18" charset="0"/>
              </a:rPr>
              <a:t>наблю</a:t>
            </a:r>
            <a:r>
              <a:rPr lang="en-US" sz="2800" b="1" i="1" dirty="0" smtClean="0">
                <a:latin typeface="Book Antiqua" pitchFamily="18" charset="0"/>
              </a:rPr>
              <a:t>-</a:t>
            </a:r>
            <a:r>
              <a:rPr lang="ru-RU" sz="2800" b="1" i="1" dirty="0" err="1" smtClean="0">
                <a:latin typeface="Book Antiqua" pitchFamily="18" charset="0"/>
              </a:rPr>
              <a:t>дения</a:t>
            </a:r>
            <a:r>
              <a:rPr lang="ru-RU" sz="2800" b="1" i="1" dirty="0" smtClean="0">
                <a:latin typeface="Book Antiqua" pitchFamily="18" charset="0"/>
              </a:rPr>
              <a:t> за происходящим процессом, например: курс валюты на бирже в течение месяца, урожайность пшеницы в хозяйстве за 30 лет, производитель</a:t>
            </a:r>
            <a:r>
              <a:rPr lang="en-US" sz="2800" b="1" i="1" dirty="0" smtClean="0">
                <a:latin typeface="Book Antiqua" pitchFamily="18" charset="0"/>
              </a:rPr>
              <a:t>-</a:t>
            </a:r>
            <a:r>
              <a:rPr lang="ru-RU" sz="2800" b="1" i="1" dirty="0" err="1" smtClean="0">
                <a:latin typeface="Book Antiqua" pitchFamily="18" charset="0"/>
              </a:rPr>
              <a:t>ность</a:t>
            </a:r>
            <a:r>
              <a:rPr lang="ru-RU" sz="2800" b="1" i="1" dirty="0" smtClean="0">
                <a:latin typeface="Book Antiqua" pitchFamily="18" charset="0"/>
              </a:rPr>
              <a:t> труда рабочих за смену и т.д.</a:t>
            </a:r>
            <a:endParaRPr lang="en-US" sz="2800" b="1" i="1" dirty="0" smtClean="0">
              <a:latin typeface="Book Antiqua" pitchFamily="18" charset="0"/>
            </a:endParaRPr>
          </a:p>
          <a:p>
            <a:pPr algn="just" eaLnBrk="1" hangingPunct="1"/>
            <a:r>
              <a:rPr lang="en-US" sz="2800" b="1" i="1" dirty="0" smtClean="0">
                <a:latin typeface="Book Antiqua" pitchFamily="18" charset="0"/>
              </a:rPr>
              <a:t>        </a:t>
            </a:r>
            <a:r>
              <a:rPr lang="ru-RU" sz="2800" b="1" i="1" dirty="0" smtClean="0">
                <a:latin typeface="Book Antiqua" pitchFamily="18" charset="0"/>
              </a:rPr>
              <a:t>В результате наблюдений мы получаем </a:t>
            </a:r>
            <a:r>
              <a:rPr lang="ru-RU" sz="2800" b="1" i="1" dirty="0" err="1" smtClean="0">
                <a:latin typeface="Book Antiqua" pitchFamily="18" charset="0"/>
              </a:rPr>
              <a:t>сведе</a:t>
            </a:r>
            <a:r>
              <a:rPr lang="en-US" sz="2800" b="1" i="1" dirty="0" smtClean="0">
                <a:latin typeface="Book Antiqua" pitchFamily="18" charset="0"/>
              </a:rPr>
              <a:t>-</a:t>
            </a:r>
            <a:r>
              <a:rPr lang="ru-RU" sz="2800" b="1" i="1" dirty="0" err="1" smtClean="0">
                <a:latin typeface="Book Antiqua" pitchFamily="18" charset="0"/>
              </a:rPr>
              <a:t>ния</a:t>
            </a:r>
            <a:r>
              <a:rPr lang="ru-RU" sz="2800" b="1" i="1" dirty="0" smtClean="0">
                <a:latin typeface="Book Antiqua" pitchFamily="18" charset="0"/>
              </a:rPr>
              <a:t> о численной величине изучаемого признака у каждого члена данной совокупности.</a:t>
            </a:r>
            <a:endParaRPr lang="ru-RU" sz="2800" dirty="0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</Words>
  <Application>Microsoft Office PowerPoint</Application>
  <PresentationFormat>Экран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Equation</vt:lpstr>
      <vt:lpstr> Математическая статистика  Глава 1. Анализ вариационных рядов. </vt:lpstr>
      <vt:lpstr> Математическая статистика  Глава 1. Анализ вариационных рядов. </vt:lpstr>
      <vt:lpstr> Математическая статистика  Глава 1. Анализ вариационных рядов. </vt:lpstr>
      <vt:lpstr> Математическая статистика  Глава 1. Анализ вариационных рядов. </vt:lpstr>
      <vt:lpstr> Математическая статистика  Глава 1. Анализ вариационных рядов. </vt:lpstr>
      <vt:lpstr> Математическая статистика  Глава 1. Анализ вариационных рядов. </vt:lpstr>
      <vt:lpstr> Математическая статистика  Глава 1. Анализ вариационных рядов. </vt:lpstr>
      <vt:lpstr> Математическая статистика  Глава 1. Анализ вариационных рядов. </vt:lpstr>
      <vt:lpstr> Математическая статистика  Глава 1. Анализ вариационных рядов.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Математическая статистика  Глава 1. Анализ вариационных рядов. </dc:title>
  <dc:creator>Пользователь Windows</dc:creator>
  <cp:lastModifiedBy>Пользователь Windows</cp:lastModifiedBy>
  <cp:revision>1</cp:revision>
  <dcterms:created xsi:type="dcterms:W3CDTF">2021-04-01T20:29:35Z</dcterms:created>
  <dcterms:modified xsi:type="dcterms:W3CDTF">2021-04-01T20:32:42Z</dcterms:modified>
</cp:coreProperties>
</file>